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handoutMasterIdLst>
    <p:handoutMasterId r:id="rId12"/>
  </p:handoutMasterIdLst>
  <p:sldIdLst>
    <p:sldId id="264" r:id="rId2"/>
    <p:sldId id="263" r:id="rId3"/>
    <p:sldId id="262" r:id="rId4"/>
    <p:sldId id="256" r:id="rId5"/>
    <p:sldId id="257" r:id="rId6"/>
    <p:sldId id="258" r:id="rId7"/>
    <p:sldId id="261"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657" autoAdjust="0"/>
  </p:normalViewPr>
  <p:slideViewPr>
    <p:cSldViewPr>
      <p:cViewPr varScale="1">
        <p:scale>
          <a:sx n="61" d="100"/>
          <a:sy n="61" d="100"/>
        </p:scale>
        <p:origin x="-181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D8FEA6-1DAD-4968-8F76-33EA68C56B00}" type="datetimeFigureOut">
              <a:rPr lang="en-NZ" smtClean="0"/>
              <a:pPr/>
              <a:t>16/05/2012</a:t>
            </a:fld>
            <a:endParaRPr lang="en-N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7EFB43-0A30-4895-963F-773E01277D3A}" type="slidenum">
              <a:rPr lang="en-NZ" smtClean="0"/>
              <a:pPr/>
              <a:t>‹#›</a:t>
            </a:fld>
            <a:endParaRPr lang="en-N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EA3E4D-1FD8-4817-A72D-80918BA245A5}" type="datetimeFigureOut">
              <a:rPr lang="en-NZ" smtClean="0"/>
              <a:pPr/>
              <a:t>16/05/2012</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657724-9495-4394-9CE3-97C01E0A75D0}"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mailto:rtlb.enquiries@minedu.govt.nz"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schoolpayroll.govt.nz/Site/Forms/Find/More/ESP1t.aspx"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As you may know, Gateway Assessments</a:t>
            </a:r>
            <a:r>
              <a:rPr lang="en-NZ" baseline="0" dirty="0" smtClean="0"/>
              <a:t> are being rolled out across the country at the moment, and RTLB are key players. Each cluster has or will be receiving training from an RTLB Gateway Trainer on what Gateway is and what RTLB need to do.  Gateway is a key area in which RTLB can shine.  In the areas that have started Gateway already without RTLB involvement, just over 30% of Gateway education profiles were completed.  If we can get RTLB involved, I think that we can increase the number of completed education profiles, and demonstrate to others just how awesome RTLB are.   </a:t>
            </a:r>
          </a:p>
          <a:p>
            <a:endParaRPr lang="en-NZ" baseline="0" dirty="0" smtClean="0"/>
          </a:p>
          <a:p>
            <a:r>
              <a:rPr lang="en-NZ" baseline="0" dirty="0" smtClean="0"/>
              <a:t>What I want to discuss today is your role in Gateway Assessments.  </a:t>
            </a:r>
            <a:endParaRPr lang="en-NZ" dirty="0" smtClean="0"/>
          </a:p>
          <a:p>
            <a:r>
              <a:rPr lang="en-NZ" dirty="0" smtClean="0"/>
              <a:t>Refer to the handout with the roles</a:t>
            </a:r>
            <a:r>
              <a:rPr lang="en-NZ" baseline="0" dirty="0" smtClean="0"/>
              <a:t> and responsibilities chart and the outline of what the cluster manager does, and in small groups, answer these questions.    </a:t>
            </a:r>
            <a:endParaRPr lang="en-NZ" dirty="0"/>
          </a:p>
        </p:txBody>
      </p:sp>
      <p:sp>
        <p:nvSpPr>
          <p:cNvPr id="4" name="Slide Number Placeholder 3"/>
          <p:cNvSpPr>
            <a:spLocks noGrp="1"/>
          </p:cNvSpPr>
          <p:nvPr>
            <p:ph type="sldNum" sz="quarter" idx="10"/>
          </p:nvPr>
        </p:nvSpPr>
        <p:spPr/>
        <p:txBody>
          <a:bodyPr/>
          <a:lstStyle/>
          <a:p>
            <a:fld id="{5C657724-9495-4394-9CE3-97C01E0A75D0}" type="slidenum">
              <a:rPr lang="en-NZ" smtClean="0"/>
              <a:pPr/>
              <a:t>3</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5C657724-9495-4394-9CE3-97C01E0A75D0}" type="slidenum">
              <a:rPr lang="en-NZ" smtClean="0"/>
              <a:pPr/>
              <a:t>4</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5C657724-9495-4394-9CE3-97C01E0A75D0}" type="slidenum">
              <a:rPr lang="en-NZ" smtClean="0"/>
              <a:pPr/>
              <a:t>5</a:t>
            </a:fld>
            <a:endParaRPr lang="en-N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Special Education, Regional Operations, is involved in RTLB staffing changes:</a:t>
            </a:r>
          </a:p>
          <a:p>
            <a:pPr marL="228600" indent="-228600">
              <a:buAutoNum type="arabicPeriod"/>
            </a:pPr>
            <a:r>
              <a:rPr lang="en-NZ" dirty="0" smtClean="0"/>
              <a:t>To manage the distribution</a:t>
            </a:r>
            <a:r>
              <a:rPr lang="en-NZ" baseline="0" dirty="0" smtClean="0"/>
              <a:t> of RTLB around the country, which is particularly complex during the transformation time. </a:t>
            </a:r>
          </a:p>
          <a:p>
            <a:pPr marL="228600" indent="-228600">
              <a:buAutoNum type="arabicPeriod"/>
            </a:pPr>
            <a:r>
              <a:rPr lang="en-NZ" baseline="0" dirty="0" smtClean="0"/>
              <a:t>To make sure you are all paid correctly.  Your instructions to payroll and resourcing are checked against the RTLB staffing information special education holds. </a:t>
            </a:r>
            <a:endParaRPr lang="en-NZ" dirty="0" smtClean="0"/>
          </a:p>
        </p:txBody>
      </p:sp>
      <p:sp>
        <p:nvSpPr>
          <p:cNvPr id="4" name="Slide Number Placeholder 3"/>
          <p:cNvSpPr>
            <a:spLocks noGrp="1"/>
          </p:cNvSpPr>
          <p:nvPr>
            <p:ph type="sldNum" sz="quarter" idx="10"/>
          </p:nvPr>
        </p:nvSpPr>
        <p:spPr/>
        <p:txBody>
          <a:bodyPr/>
          <a:lstStyle/>
          <a:p>
            <a:fld id="{5C657724-9495-4394-9CE3-97C01E0A75D0}" type="slidenum">
              <a:rPr lang="en-NZ" smtClean="0"/>
              <a:pPr/>
              <a:t>6</a:t>
            </a:fld>
            <a:endParaRPr lang="en-N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Enclosed</a:t>
            </a:r>
            <a:r>
              <a:rPr lang="en-NZ" baseline="0" dirty="0" smtClean="0"/>
              <a:t> in pack – list of RTLB currently working in your cluster who have been approved by Special Education (as at Monday this week). </a:t>
            </a:r>
          </a:p>
          <a:p>
            <a:pPr marL="0" marR="0" indent="0" algn="l" defTabSz="914400" rtl="0" eaLnBrk="1" fontAlgn="auto" latinLnBrk="0" hangingPunct="1">
              <a:lnSpc>
                <a:spcPct val="100000"/>
              </a:lnSpc>
              <a:spcBef>
                <a:spcPts val="0"/>
              </a:spcBef>
              <a:spcAft>
                <a:spcPts val="0"/>
              </a:spcAft>
              <a:buClrTx/>
              <a:buSzTx/>
              <a:buFontTx/>
              <a:buNone/>
              <a:tabLst/>
              <a:defRPr/>
            </a:pPr>
            <a:r>
              <a:rPr lang="en-NZ" baseline="0" dirty="0" smtClean="0"/>
              <a:t>Or if you need to go back to your cluster to check details, scan and email it in by Friday. This will help to make sure that your cluster is being funded correctly.  </a:t>
            </a:r>
          </a:p>
          <a:p>
            <a:pPr marL="0" marR="0" indent="0" algn="l" defTabSz="914400" rtl="0" eaLnBrk="1" fontAlgn="auto" latinLnBrk="0" hangingPunct="1">
              <a:lnSpc>
                <a:spcPct val="100000"/>
              </a:lnSpc>
              <a:spcBef>
                <a:spcPts val="0"/>
              </a:spcBef>
              <a:spcAft>
                <a:spcPts val="0"/>
              </a:spcAft>
              <a:buClrTx/>
              <a:buSzTx/>
              <a:buFontTx/>
              <a:buNone/>
              <a:tabLst/>
              <a:defRPr/>
            </a:pPr>
            <a:endParaRPr lang="en-NZ" baseline="0" dirty="0" smtClean="0"/>
          </a:p>
          <a:p>
            <a:endParaRPr lang="en-NZ" dirty="0"/>
          </a:p>
        </p:txBody>
      </p:sp>
      <p:sp>
        <p:nvSpPr>
          <p:cNvPr id="4" name="Slide Number Placeholder 3"/>
          <p:cNvSpPr>
            <a:spLocks noGrp="1"/>
          </p:cNvSpPr>
          <p:nvPr>
            <p:ph type="sldNum" sz="quarter" idx="10"/>
          </p:nvPr>
        </p:nvSpPr>
        <p:spPr/>
        <p:txBody>
          <a:bodyPr/>
          <a:lstStyle/>
          <a:p>
            <a:fld id="{5C657724-9495-4394-9CE3-97C01E0A75D0}" type="slidenum">
              <a:rPr lang="en-NZ" smtClean="0"/>
              <a:pPr/>
              <a:t>7</a:t>
            </a:fld>
            <a:endParaRPr lang="en-N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NZ" dirty="0" smtClean="0"/>
              <a:t>As a result of the transformation there were</a:t>
            </a:r>
            <a:r>
              <a:rPr lang="en-NZ" baseline="0" dirty="0" smtClean="0"/>
              <a:t> some changes to the RTLB staffing around the country:</a:t>
            </a:r>
          </a:p>
          <a:p>
            <a:pPr marL="685800" lvl="1" indent="-228600">
              <a:buAutoNum type="arabicPeriod"/>
            </a:pPr>
            <a:r>
              <a:rPr lang="en-NZ" baseline="0" dirty="0" smtClean="0"/>
              <a:t>Some took up the offer for surplus staffing, so the Ministry is committed to paying for this before we can approve appointments to replace them. We are currently doing the calculations to figure out when we will be able the affected clusters the go ahead to appoint. </a:t>
            </a:r>
          </a:p>
          <a:p>
            <a:pPr marL="685800" lvl="1" indent="-228600">
              <a:buAutoNum type="arabicPeriod"/>
            </a:pPr>
            <a:r>
              <a:rPr lang="en-NZ" baseline="0" dirty="0" smtClean="0"/>
              <a:t>The distribution of RTLB changed slightly to account for the needs of Maori, Pacifica, and rural areas. This means that some clusters have had a decrease in entitlement for RTLB, and others have had an increase.  This is being managed by attrition on a national basis. </a:t>
            </a:r>
            <a:endParaRPr lang="en-NZ" dirty="0" smtClean="0"/>
          </a:p>
          <a:p>
            <a:r>
              <a:rPr lang="en-NZ" dirty="0" smtClean="0"/>
              <a:t>Until</a:t>
            </a:r>
            <a:r>
              <a:rPr lang="en-NZ" baseline="0" dirty="0" smtClean="0"/>
              <a:t> these factors have resolved, hopefully before the end of the year, we ask that clusters follow the RTLB staffing scenario flow chart (in your pack).  If you look at this chart you can figure out if you can appoint someone to a vacancy.  </a:t>
            </a:r>
          </a:p>
          <a:p>
            <a:endParaRPr lang="en-NZ" baseline="0" dirty="0" smtClean="0"/>
          </a:p>
          <a:p>
            <a:endParaRPr lang="en-NZ" dirty="0"/>
          </a:p>
        </p:txBody>
      </p:sp>
      <p:sp>
        <p:nvSpPr>
          <p:cNvPr id="4" name="Slide Number Placeholder 3"/>
          <p:cNvSpPr>
            <a:spLocks noGrp="1"/>
          </p:cNvSpPr>
          <p:nvPr>
            <p:ph type="sldNum" sz="quarter" idx="10"/>
          </p:nvPr>
        </p:nvSpPr>
        <p:spPr/>
        <p:txBody>
          <a:bodyPr/>
          <a:lstStyle/>
          <a:p>
            <a:fld id="{5C657724-9495-4394-9CE3-97C01E0A75D0}" type="slidenum">
              <a:rPr lang="en-NZ" smtClean="0"/>
              <a:pPr/>
              <a:t>8</a:t>
            </a:fld>
            <a:endParaRPr lang="en-N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NZ" sz="1200" kern="1200" dirty="0" smtClean="0">
                <a:solidFill>
                  <a:schemeClr val="tx1"/>
                </a:solidFill>
                <a:latin typeface="+mn-lt"/>
                <a:ea typeface="+mn-ea"/>
                <a:cs typeface="+mn-cs"/>
              </a:rPr>
              <a:t>As Special Education manages all the RTLB allocations across the country, payroll cannot process any RTLB pay changes without our instruction. The Cluster Manager or lead school principal must notify Special Education when the cluster makes any changes to RTLB staffing.  This includes new appointments, changes in FTTE, resignations, and for permanent and fixed term contracts.  This will ensure that RTLB are paid and the cluster is resourced accurately.    </a:t>
            </a:r>
          </a:p>
          <a:p>
            <a:r>
              <a:rPr lang="en-NZ" sz="1200" kern="1200" dirty="0" smtClean="0">
                <a:solidFill>
                  <a:schemeClr val="tx1"/>
                </a:solidFill>
                <a:latin typeface="+mn-lt"/>
                <a:ea typeface="+mn-ea"/>
                <a:cs typeface="+mn-cs"/>
              </a:rPr>
              <a:t> </a:t>
            </a:r>
          </a:p>
          <a:p>
            <a:r>
              <a:rPr lang="en-NZ" sz="1200" kern="1200" dirty="0" smtClean="0">
                <a:solidFill>
                  <a:schemeClr val="tx1"/>
                </a:solidFill>
                <a:latin typeface="+mn-lt"/>
                <a:ea typeface="+mn-ea"/>
                <a:cs typeface="+mn-cs"/>
              </a:rPr>
              <a:t>The Principal and Cluster Manager must complete and sign the following forms:</a:t>
            </a:r>
          </a:p>
          <a:p>
            <a:r>
              <a:rPr lang="en-NZ" sz="1200" kern="1200" dirty="0" smtClean="0">
                <a:solidFill>
                  <a:schemeClr val="tx1"/>
                </a:solidFill>
                <a:latin typeface="+mn-lt"/>
                <a:ea typeface="+mn-ea"/>
                <a:cs typeface="+mn-cs"/>
              </a:rPr>
              <a:t>1.       The RTLB Staffing Change Form (which I</a:t>
            </a:r>
            <a:r>
              <a:rPr lang="en-NZ" sz="1200" kern="1200" baseline="0" dirty="0" smtClean="0">
                <a:solidFill>
                  <a:schemeClr val="tx1"/>
                </a:solidFill>
                <a:latin typeface="+mn-lt"/>
                <a:ea typeface="+mn-ea"/>
                <a:cs typeface="+mn-cs"/>
              </a:rPr>
              <a:t> have just updated and re-named from the ‘RTLB Appointment’ form)</a:t>
            </a:r>
            <a:r>
              <a:rPr lang="en-NZ" sz="1200" kern="1200" dirty="0" smtClean="0">
                <a:solidFill>
                  <a:schemeClr val="tx1"/>
                </a:solidFill>
                <a:latin typeface="+mn-lt"/>
                <a:ea typeface="+mn-ea"/>
                <a:cs typeface="+mn-cs"/>
              </a:rPr>
              <a:t>, and email to Special Education National Office at </a:t>
            </a:r>
            <a:r>
              <a:rPr lang="en-NZ" sz="1200" u="sng" kern="1200" dirty="0" err="1" smtClean="0">
                <a:solidFill>
                  <a:schemeClr val="tx1"/>
                </a:solidFill>
                <a:latin typeface="+mn-lt"/>
                <a:ea typeface="+mn-ea"/>
                <a:cs typeface="+mn-cs"/>
                <a:hlinkClick r:id="rId3"/>
              </a:rPr>
              <a:t>rtlb.enquiries@minedu.govt.nz</a:t>
            </a:r>
            <a:r>
              <a:rPr lang="en-NZ" sz="1200" kern="1200" dirty="0" smtClean="0">
                <a:solidFill>
                  <a:schemeClr val="tx1"/>
                </a:solidFill>
                <a:latin typeface="+mn-lt"/>
                <a:ea typeface="+mn-ea"/>
                <a:cs typeface="+mn-cs"/>
              </a:rPr>
              <a:t> </a:t>
            </a:r>
          </a:p>
          <a:p>
            <a:r>
              <a:rPr lang="en-NZ" sz="1200" kern="1200" dirty="0" smtClean="0">
                <a:solidFill>
                  <a:schemeClr val="tx1"/>
                </a:solidFill>
                <a:latin typeface="+mn-lt"/>
                <a:ea typeface="+mn-ea"/>
                <a:cs typeface="+mn-cs"/>
              </a:rPr>
              <a:t>2.       The New Appointment Form for Teaching Staff ESP1T, and email to Payroll, as per </a:t>
            </a:r>
            <a:r>
              <a:rPr lang="en-NZ" sz="1200" u="sng" kern="1200" dirty="0" smtClean="0">
                <a:solidFill>
                  <a:schemeClr val="tx1"/>
                </a:solidFill>
                <a:latin typeface="+mn-lt"/>
                <a:ea typeface="+mn-ea"/>
                <a:cs typeface="+mn-cs"/>
                <a:hlinkClick r:id="rId4"/>
              </a:rPr>
              <a:t>http://www.schoolpayroll.govt.nz/Site/Forms/Find/More/ESP1t.aspx</a:t>
            </a:r>
            <a:r>
              <a:rPr lang="en-NZ" sz="1200" kern="1200" dirty="0" smtClean="0">
                <a:solidFill>
                  <a:schemeClr val="tx1"/>
                </a:solidFill>
                <a:latin typeface="+mn-lt"/>
                <a:ea typeface="+mn-ea"/>
                <a:cs typeface="+mn-cs"/>
              </a:rPr>
              <a:t>. Use this form, or the ESP2T, to notify payroll about leadership payments for the RTLB. </a:t>
            </a:r>
          </a:p>
          <a:p>
            <a:r>
              <a:rPr lang="en-NZ" sz="1200" kern="1200" dirty="0" smtClean="0">
                <a:solidFill>
                  <a:schemeClr val="tx1"/>
                </a:solidFill>
                <a:latin typeface="+mn-lt"/>
                <a:ea typeface="+mn-ea"/>
                <a:cs typeface="+mn-cs"/>
              </a:rPr>
              <a:t> </a:t>
            </a:r>
          </a:p>
          <a:p>
            <a:r>
              <a:rPr lang="en-NZ" sz="1200" kern="1200" dirty="0" smtClean="0">
                <a:solidFill>
                  <a:schemeClr val="tx1"/>
                </a:solidFill>
                <a:latin typeface="+mn-lt"/>
                <a:ea typeface="+mn-ea"/>
                <a:cs typeface="+mn-cs"/>
              </a:rPr>
              <a:t>Changes to RTLB staffing can only be approved and their pay started/adjusted when </a:t>
            </a:r>
            <a:r>
              <a:rPr lang="en-NZ" sz="1200" b="1" kern="1200" dirty="0" smtClean="0">
                <a:solidFill>
                  <a:schemeClr val="tx1"/>
                </a:solidFill>
                <a:latin typeface="+mn-lt"/>
                <a:ea typeface="+mn-ea"/>
                <a:cs typeface="+mn-cs"/>
              </a:rPr>
              <a:t>both</a:t>
            </a:r>
            <a:r>
              <a:rPr lang="en-NZ" sz="1200" kern="1200" dirty="0" smtClean="0">
                <a:solidFill>
                  <a:schemeClr val="tx1"/>
                </a:solidFill>
                <a:latin typeface="+mn-lt"/>
                <a:ea typeface="+mn-ea"/>
                <a:cs typeface="+mn-cs"/>
              </a:rPr>
              <a:t> of these forms are sent in. </a:t>
            </a:r>
          </a:p>
          <a:p>
            <a:endParaRPr lang="en-NZ" sz="1200" kern="1200" dirty="0" smtClean="0">
              <a:solidFill>
                <a:schemeClr val="tx1"/>
              </a:solidFill>
              <a:latin typeface="+mn-lt"/>
              <a:ea typeface="+mn-ea"/>
              <a:cs typeface="+mn-cs"/>
            </a:endParaRPr>
          </a:p>
          <a:p>
            <a:r>
              <a:rPr lang="en-NZ" sz="1200" kern="1200" dirty="0" smtClean="0">
                <a:solidFill>
                  <a:schemeClr val="tx1"/>
                </a:solidFill>
                <a:latin typeface="+mn-lt"/>
                <a:ea typeface="+mn-ea"/>
                <a:cs typeface="+mn-cs"/>
              </a:rPr>
              <a:t>Email in the RTLB staffing change form before the first day of the pay period that</a:t>
            </a:r>
            <a:r>
              <a:rPr lang="en-NZ" sz="1200" kern="1200" baseline="0" dirty="0" smtClean="0">
                <a:solidFill>
                  <a:schemeClr val="tx1"/>
                </a:solidFill>
                <a:latin typeface="+mn-lt"/>
                <a:ea typeface="+mn-ea"/>
                <a:cs typeface="+mn-cs"/>
              </a:rPr>
              <a:t> the change begins.  For example, for a change starting in the pay period from 02/05 - 15/05, email in the form before 02/05.  Payroll will not accept any late notifications, and you will have to wait until the next fortnight. </a:t>
            </a:r>
            <a:r>
              <a:rPr lang="en-NZ" sz="1200" kern="1200" dirty="0" smtClean="0">
                <a:solidFill>
                  <a:schemeClr val="tx1"/>
                </a:solidFill>
                <a:latin typeface="+mn-lt"/>
                <a:ea typeface="+mn-ea"/>
                <a:cs typeface="+mn-cs"/>
              </a:rPr>
              <a:t> </a:t>
            </a:r>
          </a:p>
          <a:p>
            <a:endParaRPr lang="en-NZ" sz="1200" kern="1200" dirty="0" smtClean="0">
              <a:solidFill>
                <a:schemeClr val="tx1"/>
              </a:solidFill>
              <a:latin typeface="+mn-lt"/>
              <a:ea typeface="+mn-ea"/>
              <a:cs typeface="+mn-cs"/>
            </a:endParaRPr>
          </a:p>
          <a:p>
            <a:r>
              <a:rPr lang="en-NZ" sz="1200" b="1" kern="1200" dirty="0" smtClean="0">
                <a:solidFill>
                  <a:schemeClr val="tx1"/>
                </a:solidFill>
                <a:latin typeface="+mn-lt"/>
                <a:ea typeface="+mn-ea"/>
                <a:cs typeface="+mn-cs"/>
              </a:rPr>
              <a:t>Any questions?</a:t>
            </a:r>
          </a:p>
          <a:p>
            <a:endParaRPr lang="en-NZ" dirty="0"/>
          </a:p>
        </p:txBody>
      </p:sp>
      <p:sp>
        <p:nvSpPr>
          <p:cNvPr id="4" name="Slide Number Placeholder 3"/>
          <p:cNvSpPr>
            <a:spLocks noGrp="1"/>
          </p:cNvSpPr>
          <p:nvPr>
            <p:ph type="sldNum" sz="quarter" idx="10"/>
          </p:nvPr>
        </p:nvSpPr>
        <p:spPr/>
        <p:txBody>
          <a:bodyPr/>
          <a:lstStyle/>
          <a:p>
            <a:fld id="{5C657724-9495-4394-9CE3-97C01E0A75D0}" type="slidenum">
              <a:rPr lang="en-NZ" smtClean="0"/>
              <a:pPr/>
              <a:t>9</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FED9ED-3E75-4FCA-B8D7-F4DA5EE3D540}" type="datetimeFigureOut">
              <a:rPr lang="en-NZ" smtClean="0"/>
              <a:pPr/>
              <a:t>16/05/2012</a:t>
            </a:fld>
            <a:endParaRPr lang="en-NZ"/>
          </a:p>
        </p:txBody>
      </p:sp>
      <p:sp>
        <p:nvSpPr>
          <p:cNvPr id="19" name="Footer Placeholder 18"/>
          <p:cNvSpPr>
            <a:spLocks noGrp="1"/>
          </p:cNvSpPr>
          <p:nvPr>
            <p:ph type="ftr" sz="quarter" idx="11"/>
          </p:nvPr>
        </p:nvSpPr>
        <p:spPr/>
        <p:txBody>
          <a:bodyPr/>
          <a:lstStyle/>
          <a:p>
            <a:endParaRPr lang="en-NZ"/>
          </a:p>
        </p:txBody>
      </p:sp>
      <p:sp>
        <p:nvSpPr>
          <p:cNvPr id="27" name="Slide Number Placeholder 26"/>
          <p:cNvSpPr>
            <a:spLocks noGrp="1"/>
          </p:cNvSpPr>
          <p:nvPr>
            <p:ph type="sldNum" sz="quarter" idx="12"/>
          </p:nvPr>
        </p:nvSpPr>
        <p:spPr/>
        <p:txBody>
          <a:bodyPr/>
          <a:lstStyle/>
          <a:p>
            <a:fld id="{3047A1EC-D960-4D32-A3F6-5EDD355E4A10}" type="slidenum">
              <a:rPr lang="en-NZ" smtClean="0"/>
              <a:pPr/>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FED9ED-3E75-4FCA-B8D7-F4DA5EE3D540}" type="datetimeFigureOut">
              <a:rPr lang="en-NZ" smtClean="0"/>
              <a:pPr/>
              <a:t>16/05/2012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047A1EC-D960-4D32-A3F6-5EDD355E4A10}"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FED9ED-3E75-4FCA-B8D7-F4DA5EE3D540}" type="datetimeFigureOut">
              <a:rPr lang="en-NZ" smtClean="0"/>
              <a:pPr/>
              <a:t>16/05/2012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047A1EC-D960-4D32-A3F6-5EDD355E4A10}"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FED9ED-3E75-4FCA-B8D7-F4DA5EE3D540}" type="datetimeFigureOut">
              <a:rPr lang="en-NZ" smtClean="0"/>
              <a:pPr/>
              <a:t>16/05/2012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047A1EC-D960-4D32-A3F6-5EDD355E4A10}"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FED9ED-3E75-4FCA-B8D7-F4DA5EE3D540}" type="datetimeFigureOut">
              <a:rPr lang="en-NZ" smtClean="0"/>
              <a:pPr/>
              <a:t>16/05/2012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047A1EC-D960-4D32-A3F6-5EDD355E4A10}" type="slidenum">
              <a:rPr lang="en-NZ" smtClean="0"/>
              <a:pPr/>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FED9ED-3E75-4FCA-B8D7-F4DA5EE3D540}" type="datetimeFigureOut">
              <a:rPr lang="en-NZ" smtClean="0"/>
              <a:pPr/>
              <a:t>16/05/2012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047A1EC-D960-4D32-A3F6-5EDD355E4A10}"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FED9ED-3E75-4FCA-B8D7-F4DA5EE3D540}" type="datetimeFigureOut">
              <a:rPr lang="en-NZ" smtClean="0"/>
              <a:pPr/>
              <a:t>16/05/2012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3047A1EC-D960-4D32-A3F6-5EDD355E4A10}"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FED9ED-3E75-4FCA-B8D7-F4DA5EE3D540}" type="datetimeFigureOut">
              <a:rPr lang="en-NZ" smtClean="0"/>
              <a:pPr/>
              <a:t>16/05/2012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3047A1EC-D960-4D32-A3F6-5EDD355E4A10}"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ED9ED-3E75-4FCA-B8D7-F4DA5EE3D540}" type="datetimeFigureOut">
              <a:rPr lang="en-NZ" smtClean="0"/>
              <a:pPr/>
              <a:t>16/05/2012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3047A1EC-D960-4D32-A3F6-5EDD355E4A10}"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FED9ED-3E75-4FCA-B8D7-F4DA5EE3D540}" type="datetimeFigureOut">
              <a:rPr lang="en-NZ" smtClean="0"/>
              <a:pPr/>
              <a:t>16/05/2012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047A1EC-D960-4D32-A3F6-5EDD355E4A10}"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FED9ED-3E75-4FCA-B8D7-F4DA5EE3D540}" type="datetimeFigureOut">
              <a:rPr lang="en-NZ" smtClean="0"/>
              <a:pPr/>
              <a:t>16/05/2012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a:xfrm>
            <a:off x="8077200" y="6356350"/>
            <a:ext cx="609600" cy="365125"/>
          </a:xfrm>
        </p:spPr>
        <p:txBody>
          <a:bodyPr/>
          <a:lstStyle/>
          <a:p>
            <a:fld id="{3047A1EC-D960-4D32-A3F6-5EDD355E4A10}" type="slidenum">
              <a:rPr lang="en-NZ" smtClean="0"/>
              <a:pPr/>
              <a:t>‹#›</a:t>
            </a:fld>
            <a:endParaRPr lang="en-N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FED9ED-3E75-4FCA-B8D7-F4DA5EE3D540}" type="datetimeFigureOut">
              <a:rPr lang="en-NZ" smtClean="0"/>
              <a:pPr/>
              <a:t>16/05/2012</a:t>
            </a:fld>
            <a:endParaRPr lang="en-N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N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47A1EC-D960-4D32-A3F6-5EDD355E4A10}" type="slidenum">
              <a:rPr lang="en-NZ" smtClean="0"/>
              <a:pPr/>
              <a:t>‹#›</a:t>
            </a:fld>
            <a:endParaRPr lang="en-N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tlb.enquiries@minedu.govt.nz"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tlb.enquiries@minedu.govt.nz"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NZ" dirty="0" smtClean="0"/>
              <a:t>Welcome to the May Cluster Manager Forum</a:t>
            </a:r>
            <a:endParaRPr lang="en-NZ" dirty="0"/>
          </a:p>
        </p:txBody>
      </p:sp>
      <p:sp>
        <p:nvSpPr>
          <p:cNvPr id="5" name="Subtitle 4"/>
          <p:cNvSpPr>
            <a:spLocks noGrp="1"/>
          </p:cNvSpPr>
          <p:nvPr>
            <p:ph type="subTitle" idx="1"/>
          </p:nvPr>
        </p:nvSpPr>
        <p:spPr/>
        <p:txBody>
          <a:bodyPr/>
          <a:lstStyle/>
          <a:p>
            <a:endParaRPr lang="en-NZ" dirty="0" smtClean="0"/>
          </a:p>
          <a:p>
            <a:endParaRPr lang="en-NZ" dirty="0" smtClean="0"/>
          </a:p>
          <a:p>
            <a:r>
              <a:rPr lang="en-NZ" dirty="0" smtClean="0"/>
              <a:t>9.30am-4.30pm</a:t>
            </a:r>
            <a:endParaRPr lang="en-N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What’s on top?</a:t>
            </a:r>
            <a:endParaRPr lang="en-NZ" dirty="0"/>
          </a:p>
        </p:txBody>
      </p:sp>
      <p:sp>
        <p:nvSpPr>
          <p:cNvPr id="3" name="Content Placeholder 2"/>
          <p:cNvSpPr>
            <a:spLocks noGrp="1"/>
          </p:cNvSpPr>
          <p:nvPr>
            <p:ph idx="1"/>
          </p:nvPr>
        </p:nvSpPr>
        <p:spPr/>
        <p:txBody>
          <a:bodyPr/>
          <a:lstStyle/>
          <a:p>
            <a:r>
              <a:rPr lang="en-NZ" sz="3200" dirty="0" smtClean="0"/>
              <a:t>What are the key issues your cluster is facing at the moment?</a:t>
            </a:r>
          </a:p>
          <a:p>
            <a:pPr>
              <a:buNone/>
            </a:pPr>
            <a:endParaRPr lang="en-NZ" sz="3200" dirty="0" smtClean="0"/>
          </a:p>
          <a:p>
            <a:r>
              <a:rPr lang="en-NZ" sz="3200" dirty="0" smtClean="0"/>
              <a:t>What would you like the forum today to cover?</a:t>
            </a:r>
          </a:p>
          <a:p>
            <a:endParaRPr lang="en-NZ" dirty="0" smtClean="0"/>
          </a:p>
          <a:p>
            <a:endParaRPr lang="en-N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Gateway Assessments</a:t>
            </a:r>
            <a:endParaRPr lang="en-NZ" dirty="0"/>
          </a:p>
        </p:txBody>
      </p:sp>
      <p:sp>
        <p:nvSpPr>
          <p:cNvPr id="3" name="Content Placeholder 2"/>
          <p:cNvSpPr>
            <a:spLocks noGrp="1"/>
          </p:cNvSpPr>
          <p:nvPr>
            <p:ph idx="1"/>
          </p:nvPr>
        </p:nvSpPr>
        <p:spPr/>
        <p:txBody>
          <a:bodyPr>
            <a:normAutofit/>
          </a:bodyPr>
          <a:lstStyle/>
          <a:p>
            <a:r>
              <a:rPr lang="en-NZ" sz="2800" dirty="0" smtClean="0"/>
              <a:t>Small groups:</a:t>
            </a:r>
          </a:p>
          <a:p>
            <a:pPr lvl="1"/>
            <a:r>
              <a:rPr lang="en-NZ" sz="2800" dirty="0" smtClean="0"/>
              <a:t>What are the roles and responsibilities of the cluster manager in the Gateway Assessment process?</a:t>
            </a:r>
          </a:p>
          <a:p>
            <a:pPr lvl="1"/>
            <a:endParaRPr lang="en-NZ" sz="2800" dirty="0" smtClean="0"/>
          </a:p>
          <a:p>
            <a:pPr lvl="1"/>
            <a:r>
              <a:rPr lang="en-NZ" sz="2800" dirty="0" smtClean="0"/>
              <a:t>How can we best fulfil this role? Come up with one key tip to share with the group. </a:t>
            </a:r>
            <a:endParaRPr lang="en-NZ"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dirty="0" smtClean="0"/>
              <a:t>Show me the money! </a:t>
            </a:r>
            <a:br>
              <a:rPr lang="en-NZ" dirty="0" smtClean="0"/>
            </a:br>
            <a:r>
              <a:rPr lang="en-NZ" dirty="0" smtClean="0"/>
              <a:t>Making sure RTLB are paid correctly</a:t>
            </a:r>
            <a:endParaRPr lang="en-NZ" dirty="0"/>
          </a:p>
        </p:txBody>
      </p:sp>
      <p:sp>
        <p:nvSpPr>
          <p:cNvPr id="3" name="Subtitle 2"/>
          <p:cNvSpPr>
            <a:spLocks noGrp="1"/>
          </p:cNvSpPr>
          <p:nvPr>
            <p:ph type="subTitle" idx="1"/>
          </p:nvPr>
        </p:nvSpPr>
        <p:spPr/>
        <p:txBody>
          <a:bodyPr/>
          <a:lstStyle/>
          <a:p>
            <a:r>
              <a:rPr lang="en-NZ" dirty="0" smtClean="0"/>
              <a:t>May Cluster Manager Forum 2012</a:t>
            </a:r>
            <a:endParaRPr lang="en-N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 this session…</a:t>
            </a:r>
            <a:endParaRPr lang="en-NZ" dirty="0"/>
          </a:p>
        </p:txBody>
      </p:sp>
      <p:sp>
        <p:nvSpPr>
          <p:cNvPr id="3" name="Content Placeholder 2"/>
          <p:cNvSpPr>
            <a:spLocks noGrp="1"/>
          </p:cNvSpPr>
          <p:nvPr>
            <p:ph idx="1"/>
          </p:nvPr>
        </p:nvSpPr>
        <p:spPr/>
        <p:txBody>
          <a:bodyPr/>
          <a:lstStyle/>
          <a:p>
            <a:r>
              <a:rPr lang="en-NZ" dirty="0" smtClean="0"/>
              <a:t>Why is Special Education involved in RTLB staffing changes?</a:t>
            </a:r>
          </a:p>
          <a:p>
            <a:pPr>
              <a:buNone/>
            </a:pPr>
            <a:endParaRPr lang="en-NZ" dirty="0" smtClean="0"/>
          </a:p>
          <a:p>
            <a:r>
              <a:rPr lang="en-NZ" dirty="0" smtClean="0"/>
              <a:t>How to decide if a cluster can fill a vacancy</a:t>
            </a:r>
          </a:p>
          <a:p>
            <a:pPr>
              <a:buNone/>
            </a:pPr>
            <a:endParaRPr lang="en-NZ" dirty="0" smtClean="0"/>
          </a:p>
          <a:p>
            <a:r>
              <a:rPr lang="en-NZ" dirty="0" smtClean="0"/>
              <a:t>The process of notifying the Ministry of Education about RTLB staffing changes</a:t>
            </a:r>
            <a:endParaRPr lang="en-N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Why is Special Education involved in RTLB staffing changes?</a:t>
            </a:r>
            <a:endParaRPr lang="en-NZ" dirty="0"/>
          </a:p>
        </p:txBody>
      </p:sp>
      <p:sp>
        <p:nvSpPr>
          <p:cNvPr id="3" name="Content Placeholder 2"/>
          <p:cNvSpPr>
            <a:spLocks noGrp="1"/>
          </p:cNvSpPr>
          <p:nvPr>
            <p:ph idx="1"/>
          </p:nvPr>
        </p:nvSpPr>
        <p:spPr/>
        <p:txBody>
          <a:bodyPr>
            <a:normAutofit/>
          </a:bodyPr>
          <a:lstStyle/>
          <a:p>
            <a:r>
              <a:rPr lang="en-NZ" dirty="0" smtClean="0"/>
              <a:t>To manage the distribution of RTLB nationally</a:t>
            </a:r>
          </a:p>
          <a:p>
            <a:r>
              <a:rPr lang="en-NZ" dirty="0" smtClean="0"/>
              <a:t>To ensure RTLB are paid correctly and clusters are resourced correctly</a:t>
            </a:r>
          </a:p>
          <a:p>
            <a:endParaRPr lang="en-NZ" dirty="0" smtClean="0"/>
          </a:p>
          <a:p>
            <a:pPr>
              <a:buNone/>
            </a:pPr>
            <a:endParaRPr lang="en-NZ" dirty="0" smtClean="0"/>
          </a:p>
          <a:p>
            <a:r>
              <a:rPr lang="en-NZ" dirty="0" smtClean="0"/>
              <a:t>Tip: check the lead school staffing entitlement sheet to make sure all RTLB who are currently working in your cluster are listed correctly</a:t>
            </a:r>
          </a:p>
          <a:p>
            <a:endParaRPr lang="en-N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Task: </a:t>
            </a:r>
            <a:endParaRPr lang="en-NZ" dirty="0"/>
          </a:p>
        </p:txBody>
      </p:sp>
      <p:sp>
        <p:nvSpPr>
          <p:cNvPr id="3" name="Content Placeholder 2"/>
          <p:cNvSpPr>
            <a:spLocks noGrp="1"/>
          </p:cNvSpPr>
          <p:nvPr>
            <p:ph idx="1"/>
          </p:nvPr>
        </p:nvSpPr>
        <p:spPr/>
        <p:txBody>
          <a:bodyPr/>
          <a:lstStyle/>
          <a:p>
            <a:endParaRPr lang="en-NZ" dirty="0" smtClean="0"/>
          </a:p>
          <a:p>
            <a:r>
              <a:rPr lang="en-NZ" sz="3200" dirty="0" smtClean="0"/>
              <a:t>Please check the list of current RTLB in your cluster, return with corrections to Lara by Friday</a:t>
            </a:r>
          </a:p>
          <a:p>
            <a:endParaRPr lang="en-N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How to decide if a cluster can fill a vacancy</a:t>
            </a:r>
            <a:endParaRPr lang="en-NZ" dirty="0"/>
          </a:p>
        </p:txBody>
      </p:sp>
      <p:sp>
        <p:nvSpPr>
          <p:cNvPr id="3" name="Content Placeholder 2"/>
          <p:cNvSpPr>
            <a:spLocks noGrp="1"/>
          </p:cNvSpPr>
          <p:nvPr>
            <p:ph idx="1"/>
          </p:nvPr>
        </p:nvSpPr>
        <p:spPr/>
        <p:txBody>
          <a:bodyPr/>
          <a:lstStyle/>
          <a:p>
            <a:r>
              <a:rPr lang="en-NZ" dirty="0" smtClean="0"/>
              <a:t>Check the RTLB staffing scenario flowchart (in your pack and on TKI)</a:t>
            </a:r>
          </a:p>
          <a:p>
            <a:r>
              <a:rPr lang="en-NZ" dirty="0" smtClean="0"/>
              <a:t>Questions - email special education on </a:t>
            </a:r>
            <a:r>
              <a:rPr lang="en-NZ" dirty="0" err="1" smtClean="0">
                <a:hlinkClick r:id="rId3"/>
              </a:rPr>
              <a:t>rtlb.enquiries@minedu.govt.nz</a:t>
            </a:r>
            <a:r>
              <a:rPr lang="en-NZ" dirty="0" smtClean="0"/>
              <a:t> </a:t>
            </a:r>
          </a:p>
          <a:p>
            <a:r>
              <a:rPr lang="en-NZ" dirty="0" smtClean="0"/>
              <a:t>Or talk to Anne Tuffin or Brian Coffey</a:t>
            </a:r>
            <a:endParaRPr lang="en-N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Notifying MOE about RTLB staffing changes</a:t>
            </a:r>
            <a:endParaRPr lang="en-NZ" dirty="0"/>
          </a:p>
        </p:txBody>
      </p:sp>
      <p:sp>
        <p:nvSpPr>
          <p:cNvPr id="3" name="Content Placeholder 2"/>
          <p:cNvSpPr>
            <a:spLocks noGrp="1"/>
          </p:cNvSpPr>
          <p:nvPr>
            <p:ph idx="1"/>
          </p:nvPr>
        </p:nvSpPr>
        <p:spPr/>
        <p:txBody>
          <a:bodyPr>
            <a:normAutofit/>
          </a:bodyPr>
          <a:lstStyle/>
          <a:p>
            <a:r>
              <a:rPr lang="en-NZ" sz="2800" dirty="0" smtClean="0"/>
              <a:t>Complete:</a:t>
            </a:r>
          </a:p>
          <a:p>
            <a:pPr lvl="1"/>
            <a:r>
              <a:rPr lang="en-NZ" dirty="0" smtClean="0"/>
              <a:t>The RTLB Staffing Change Form, and email to Special Education National Office at </a:t>
            </a:r>
            <a:r>
              <a:rPr lang="en-NZ" u="sng" dirty="0" err="1" smtClean="0">
                <a:hlinkClick r:id="rId3"/>
              </a:rPr>
              <a:t>rtlb.enquiries@minedu.govt.nz</a:t>
            </a:r>
            <a:r>
              <a:rPr lang="en-NZ" dirty="0" smtClean="0"/>
              <a:t> </a:t>
            </a:r>
          </a:p>
          <a:p>
            <a:pPr lvl="1"/>
            <a:r>
              <a:rPr lang="en-NZ" dirty="0" smtClean="0"/>
              <a:t>The New Appointment Form for Teaching Staff ESP1T, and email to Payroll</a:t>
            </a:r>
          </a:p>
          <a:p>
            <a:endParaRPr lang="en-NZ" dirty="0" smtClean="0"/>
          </a:p>
          <a:p>
            <a:r>
              <a:rPr lang="en-NZ" dirty="0" smtClean="0"/>
              <a:t>Form due before the first day of the pay period that the change begins</a:t>
            </a:r>
            <a:endParaRPr lang="en-N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293</TotalTime>
  <Words>810</Words>
  <Application>Microsoft Office PowerPoint</Application>
  <PresentationFormat>On-screen Show (4:3)</PresentationFormat>
  <Paragraphs>71</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Welcome to the May Cluster Manager Forum</vt:lpstr>
      <vt:lpstr>What’s on top?</vt:lpstr>
      <vt:lpstr>Gateway Assessments</vt:lpstr>
      <vt:lpstr>Show me the money!  Making sure RTLB are paid correctly</vt:lpstr>
      <vt:lpstr>In this session…</vt:lpstr>
      <vt:lpstr>Why is Special Education involved in RTLB staffing changes?</vt:lpstr>
      <vt:lpstr>Task: </vt:lpstr>
      <vt:lpstr>How to decide if a cluster can fill a vacancy</vt:lpstr>
      <vt:lpstr>Notifying MOE about RTLB staffing changes</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Show me the money!  Making sure RTLB are paid correctly</dc:title>
  <dc:creator>penmanl</dc:creator>
  <cp:lastModifiedBy>Ministry Of Education - Scripting Build v3.51</cp:lastModifiedBy>
  <cp:revision>21</cp:revision>
  <dcterms:created xsi:type="dcterms:W3CDTF">2012-05-07T00:55:44Z</dcterms:created>
  <dcterms:modified xsi:type="dcterms:W3CDTF">2012-05-16T02:40:04Z</dcterms:modified>
</cp:coreProperties>
</file>